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sldIdLst>
    <p:sldId id="256" r:id="rId2"/>
    <p:sldId id="257" r:id="rId3"/>
    <p:sldId id="269" r:id="rId4"/>
    <p:sldId id="258" r:id="rId5"/>
    <p:sldId id="259" r:id="rId6"/>
    <p:sldId id="267" r:id="rId7"/>
    <p:sldId id="260" r:id="rId8"/>
    <p:sldId id="261" r:id="rId9"/>
    <p:sldId id="262" r:id="rId10"/>
    <p:sldId id="268" r:id="rId11"/>
    <p:sldId id="263" r:id="rId12"/>
    <p:sldId id="264" r:id="rId13"/>
    <p:sldId id="266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02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E515DC-6222-FDB2-F4BF-247480E4DB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B0452E-1D72-F307-0275-2CE5910190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30E40E-974B-55B6-65E8-59A3E85A4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22B51-4A4B-4477-A446-403B5FE2BD8D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55CDB8-58A1-0250-1A84-9ED5E2462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9A269A-F802-4573-26C6-5ABEC796F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2D8F-B3D8-439E-BE56-6EE5D3E69B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436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A9000A-9565-72E8-FCC5-7F334D445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72AD77-406A-EAB8-D2B2-4CE514B145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09945E-C2AC-E29A-6838-8F0FF67EB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22B51-4A4B-4477-A446-403B5FE2BD8D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593A2E-3BDC-29BB-05A3-CF5692CFA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75889E-B589-28D2-A4BE-B825532C1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2D8F-B3D8-439E-BE56-6EE5D3E69B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5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50C2EF2-066F-A0C5-AEF6-C1D37D87FF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A4FBCD-B243-0BBA-8587-9BC7BC7676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126ECE-DA19-07FD-7F09-E0918531E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22B51-4A4B-4477-A446-403B5FE2BD8D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B6C67C-F6C7-AE9A-B724-8E6AA977B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C8633D-E0C0-F729-DB4F-D9366BB8A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2D8F-B3D8-439E-BE56-6EE5D3E69B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342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E78D6D-FB70-4027-80DD-4906A02A1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08A779-6DEB-F049-84A3-FE51A61D2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2265E-8CA7-A00B-1DD8-B0718DE20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22B51-4A4B-4477-A446-403B5FE2BD8D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24209E-8ACE-B333-473E-BA577043D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9493F5-D96A-4850-6F83-63E8BC173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2D8F-B3D8-439E-BE56-6EE5D3E69B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579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0AEDA6-24FE-41FA-BEC2-D6B883FB6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E4790D-D852-C374-D9D1-889768EFA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56E6AA-1810-CF42-9A2D-69990E16D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22B51-4A4B-4477-A446-403B5FE2BD8D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CF4911-40AB-76F0-2535-7ABB017BD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DB6CF4-F1E6-22F6-4233-F9B63955D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2D8F-B3D8-439E-BE56-6EE5D3E69B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318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B3D08B-E7D0-96A6-2B21-3C23C72E1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53B25A-5940-E2A2-09F5-1DB7B201DF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F4CF988-EC4A-DAEF-D415-70AF084AE0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1FF772-576E-D33E-0D18-5D6E72D68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22B51-4A4B-4477-A446-403B5FE2BD8D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070F4F-C765-01C6-0C60-88BDEFEA0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626A77-37FD-4557-B7D7-67838FAFF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2D8F-B3D8-439E-BE56-6EE5D3E69B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952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057678-F3CA-C8D9-F7B2-3F7C67FA2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EE0AEF-C18A-9B07-93DD-04A910607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BFC2AD-E5DF-A1E1-1280-46E5448B4A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61FD18-DAD9-12B4-3FAA-B4477D77CA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F0FE076-E944-FF57-CA15-EC0821E812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DB0082B-2602-5C1C-AC8C-601EF782C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22B51-4A4B-4477-A446-403B5FE2BD8D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E7C53B2-4D11-95B2-1261-573CF313E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469EE7-CBD1-C084-B07F-71673F98F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2D8F-B3D8-439E-BE56-6EE5D3E69B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325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A88775-97D3-CDFB-DC22-ECDD7957A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43C6E34-5125-A6E5-714C-D3BBF7B6F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22B51-4A4B-4477-A446-403B5FE2BD8D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7DB0F7E-3EE2-BA80-2469-4DE804FDD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40AD75-ADAD-D2EC-5CFF-99EC50247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2D8F-B3D8-439E-BE56-6EE5D3E69B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773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D351828-5C7B-7049-A328-FC5BA8FC4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22B51-4A4B-4477-A446-403B5FE2BD8D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5C04EB4-4560-9E56-7D1E-67974BBBE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ED75A1-5349-B4E5-B004-1799F9510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2D8F-B3D8-439E-BE56-6EE5D3E69B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485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EEAFC-8E87-384A-F180-AC4FDEA56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A0B2BB-6A83-6A11-AFCB-3A8DE541F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EB14F0-F861-4CCC-3D52-69BDE51216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E42CD1-004A-F408-BD47-517EC87A9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22B51-4A4B-4477-A446-403B5FE2BD8D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6ED56F-6259-384B-D529-4AD54FF8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D3A8E6-3946-922A-684C-C193DF5EF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2D8F-B3D8-439E-BE56-6EE5D3E69B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612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E8EE42-334F-3CED-834F-64C1DDC3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008331-665D-1E9F-8FA7-3E343DCD4F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398A81-203E-4804-7CC9-D1BAF2C42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90735D-789E-5A00-DC16-607F2D404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22B51-4A4B-4477-A446-403B5FE2BD8D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C47878-A707-5489-0076-F5399838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30786E-BA14-A267-7378-4E708B3EF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2D8F-B3D8-439E-BE56-6EE5D3E69B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111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94B45E0-ABF2-4B7F-6DD5-0CD0EA1FB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8A0CBA-3D2C-0817-4530-3D4748123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9711BD-1BA7-C049-2235-A64FD617B3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022B51-4A4B-4477-A446-403B5FE2BD8D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2B764B-D3FD-54A7-89D1-0D6F1A46D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E669EF-BED4-43FE-766F-4C3CCAAEC8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52D8F-B3D8-439E-BE56-6EE5D3E69B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961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중랑구, 청사 2층 옥상정원 조성해 주민에 개방 &lt; 인공지반 &lt; 조경·경관 &lt; 기사본문 - Landscape Times">
            <a:extLst>
              <a:ext uri="{FF2B5EF4-FFF2-40B4-BE49-F238E27FC236}">
                <a16:creationId xmlns:a16="http://schemas.microsoft.com/office/drawing/2014/main" id="{9961471A-EA83-AA1C-5B2C-41B5DD290C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" r="24160" b="9083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8AAE90D-3D22-35C3-53B6-481FC83D0A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 sz="4800" dirty="0"/>
              <a:t>옥상정원 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AD5CF7B-2BD9-DF55-A647-16F483A38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/>
              <a:t>조용현 </a:t>
            </a:r>
            <a:r>
              <a:rPr lang="en-US" altLang="ko-KR" sz="2000"/>
              <a:t>/ </a:t>
            </a:r>
            <a:r>
              <a:rPr lang="ko-KR" altLang="en-US" sz="2000"/>
              <a:t>오석준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43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8652" y="867872"/>
            <a:ext cx="11034695" cy="715581"/>
          </a:xfrm>
        </p:spPr>
        <p:txBody>
          <a:bodyPr vert="horz" lIns="91440" tIns="45720" rIns="91440" bIns="45720" anchor="b">
            <a:normAutofit/>
          </a:bodyPr>
          <a:lstStyle/>
          <a:p>
            <a:pPr latinLnBrk="0">
              <a:lnSpc>
                <a:spcPct val="150000"/>
              </a:lnSpc>
              <a:spcBef>
                <a:spcPts val="600"/>
              </a:spcBef>
              <a:defRPr/>
            </a:pPr>
            <a:r>
              <a:rPr lang="ko-KR" altLang="en-US" sz="2400" dirty="0"/>
              <a:t>코드 </a:t>
            </a:r>
            <a:r>
              <a:rPr lang="en-US" altLang="ko-KR" sz="2400" dirty="0"/>
              <a:t>- </a:t>
            </a:r>
            <a:r>
              <a:rPr lang="en-US" altLang="ko-KR" sz="2400" dirty="0" err="1"/>
              <a:t>Cortex_Motor</a:t>
            </a:r>
            <a:r>
              <a:rPr lang="en-US" altLang="ko-KR" sz="2400" dirty="0"/>
              <a:t>(2)</a:t>
            </a:r>
            <a:endParaRPr lang="ko-KR" altLang="en-US" sz="2400" dirty="0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CE62BF-117D-2E15-137A-F93F06E18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24" y="3717314"/>
            <a:ext cx="5492959" cy="21002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5CC82D6-7A7B-01BE-DF85-8079DAF40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52" y="1823853"/>
            <a:ext cx="10967262" cy="165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8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8652" y="867872"/>
            <a:ext cx="11034695" cy="715581"/>
          </a:xfrm>
        </p:spPr>
        <p:txBody>
          <a:bodyPr vert="horz" lIns="91440" tIns="45720" rIns="91440" bIns="45720" anchor="b">
            <a:normAutofit/>
          </a:bodyPr>
          <a:lstStyle/>
          <a:p>
            <a:pPr latinLnBrk="0">
              <a:lnSpc>
                <a:spcPct val="150000"/>
              </a:lnSpc>
              <a:spcBef>
                <a:spcPts val="600"/>
              </a:spcBef>
              <a:defRPr/>
            </a:pPr>
            <a:r>
              <a:rPr lang="ko-KR" altLang="en-US" sz="2400" dirty="0"/>
              <a:t>코드 </a:t>
            </a:r>
            <a:r>
              <a:rPr lang="en-US" altLang="ko-KR" sz="2400" dirty="0"/>
              <a:t>– </a:t>
            </a:r>
            <a:r>
              <a:rPr lang="en-US" altLang="ko-KR" sz="2400" dirty="0" err="1"/>
              <a:t>Socket_Server</a:t>
            </a:r>
            <a:endParaRPr lang="ko-KR" altLang="en-US" sz="2400" dirty="0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409123-D93D-02A4-4255-9C8BA644C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52" y="1766733"/>
            <a:ext cx="9269119" cy="6573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2BE664-5B0C-4D2F-DB36-FB3B8C804F88}"/>
              </a:ext>
            </a:extLst>
          </p:cNvPr>
          <p:cNvSpPr txBox="1"/>
          <p:nvPr/>
        </p:nvSpPr>
        <p:spPr>
          <a:xfrm>
            <a:off x="483761" y="4607326"/>
            <a:ext cx="103337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공유하는 자원에 </a:t>
            </a:r>
            <a:r>
              <a:rPr lang="en-US" altLang="ko-KR" dirty="0"/>
              <a:t>2</a:t>
            </a:r>
            <a:r>
              <a:rPr lang="ko-KR" altLang="en-US" dirty="0"/>
              <a:t>개 이상의 쓰레드가 동시 접근하게 되면 잘못된 결과로 이어질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오류에 </a:t>
            </a:r>
            <a:r>
              <a:rPr lang="en-US" altLang="ko-KR" dirty="0"/>
              <a:t>2</a:t>
            </a:r>
            <a:r>
              <a:rPr lang="ko-KR" altLang="en-US" dirty="0"/>
              <a:t>가지 해결책이 있는데 첫번째는 동시 접근을 제한한다</a:t>
            </a:r>
            <a:r>
              <a:rPr lang="en-US" altLang="ko-KR" dirty="0"/>
              <a:t>. </a:t>
            </a:r>
            <a:r>
              <a:rPr lang="ko-KR" altLang="en-US" dirty="0"/>
              <a:t>두번째는 쓰레드의 순서를 정해주는 방법이다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우리가 사용한 </a:t>
            </a:r>
            <a:r>
              <a:rPr lang="en-US" altLang="ko-KR" dirty="0"/>
              <a:t>Server</a:t>
            </a:r>
            <a:r>
              <a:rPr lang="ko-KR" altLang="en-US" dirty="0"/>
              <a:t>는 동시접근을 제한하는 방법 중 하나인 </a:t>
            </a:r>
            <a:r>
              <a:rPr lang="en-US" altLang="ko-KR" dirty="0"/>
              <a:t>Mutex(Mutual Extension)</a:t>
            </a:r>
            <a:r>
              <a:rPr lang="ko-KR" altLang="en-US" dirty="0"/>
              <a:t>를 사용했다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Mutex</a:t>
            </a:r>
            <a:r>
              <a:rPr lang="ko-KR" altLang="en-US" dirty="0"/>
              <a:t>는 임계 구역을 설정해서 </a:t>
            </a:r>
            <a:r>
              <a:rPr lang="en-US" altLang="ko-KR" dirty="0"/>
              <a:t>Lock</a:t>
            </a:r>
            <a:r>
              <a:rPr lang="ko-KR" altLang="en-US" dirty="0"/>
              <a:t>을 걸어 동시접근을 제한한다</a:t>
            </a:r>
            <a:r>
              <a:rPr lang="en-US" altLang="ko-KR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6F87F7B-DADC-384E-F574-3C33BE42C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52" y="3052409"/>
            <a:ext cx="3791479" cy="13622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6A9576-60B6-2067-7D78-2ED7F3001F1B}"/>
              </a:ext>
            </a:extLst>
          </p:cNvPr>
          <p:cNvSpPr txBox="1"/>
          <p:nvPr/>
        </p:nvSpPr>
        <p:spPr>
          <a:xfrm>
            <a:off x="578652" y="2596551"/>
            <a:ext cx="9557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Client</a:t>
            </a:r>
            <a:r>
              <a:rPr lang="ko-KR" altLang="en-US" dirty="0"/>
              <a:t>가 </a:t>
            </a:r>
            <a:r>
              <a:rPr lang="en-US" altLang="ko-KR" dirty="0"/>
              <a:t>Connect </a:t>
            </a:r>
            <a:r>
              <a:rPr lang="ko-KR" altLang="en-US" dirty="0"/>
              <a:t>될 때마다 쓰레드를 생성해서 관리한다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8652" y="867872"/>
            <a:ext cx="11034695" cy="715581"/>
          </a:xfrm>
        </p:spPr>
        <p:txBody>
          <a:bodyPr vert="horz" lIns="91440" tIns="45720" rIns="91440" bIns="45720" anchor="b">
            <a:normAutofit/>
          </a:bodyPr>
          <a:lstStyle/>
          <a:p>
            <a:pPr latinLnBrk="0">
              <a:lnSpc>
                <a:spcPct val="150000"/>
              </a:lnSpc>
              <a:spcBef>
                <a:spcPts val="600"/>
              </a:spcBef>
              <a:defRPr/>
            </a:pPr>
            <a:r>
              <a:rPr lang="ko-KR" altLang="en-US" sz="2400" dirty="0"/>
              <a:t>코드 </a:t>
            </a:r>
            <a:r>
              <a:rPr lang="en-US" altLang="ko-KR" sz="2400" dirty="0"/>
              <a:t>– </a:t>
            </a:r>
            <a:r>
              <a:rPr lang="en-US" altLang="ko-KR" sz="2400" dirty="0" err="1"/>
              <a:t>Socket_SQL</a:t>
            </a:r>
            <a:endParaRPr lang="ko-KR" altLang="en-US" sz="2400" dirty="0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FBF3AD-25E6-739F-7199-E80A34815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206" y="3658193"/>
            <a:ext cx="2700793" cy="6611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0C65AF5-6FEE-94F9-A17E-DAF226947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52" y="3658705"/>
            <a:ext cx="2762636" cy="3715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74E31C2-EF2F-A4EC-B9C2-B765D800C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52" y="5589504"/>
            <a:ext cx="3623656" cy="8514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CA71E4F-2373-8CE3-73F3-6E9BE2C86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652" y="2038957"/>
            <a:ext cx="10325819" cy="14854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102DED7-349C-2852-BD88-50882E8D6F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652" y="4964611"/>
            <a:ext cx="6098193" cy="5367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1BBEA5-B9B2-AEB4-2052-E4B17946C128}"/>
              </a:ext>
            </a:extLst>
          </p:cNvPr>
          <p:cNvSpPr txBox="1"/>
          <p:nvPr/>
        </p:nvSpPr>
        <p:spPr>
          <a:xfrm>
            <a:off x="617556" y="4551205"/>
            <a:ext cx="3338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GETSENSOR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C8CFC2-0A7A-934D-ACE9-39E8EF320D7D}"/>
              </a:ext>
            </a:extLst>
          </p:cNvPr>
          <p:cNvSpPr txBox="1"/>
          <p:nvPr/>
        </p:nvSpPr>
        <p:spPr>
          <a:xfrm>
            <a:off x="517585" y="1596806"/>
            <a:ext cx="2458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SENSOR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93994D3-DB57-38F2-ADD6-C4A22E4F6F3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09" t="10132" r="24461" b="16390"/>
          <a:stretch/>
        </p:blipFill>
        <p:spPr>
          <a:xfrm>
            <a:off x="9238891" y="4206336"/>
            <a:ext cx="1484828" cy="24227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A4F2776-A817-402D-A216-873DC5B492E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001" y="4871458"/>
            <a:ext cx="2169386" cy="8172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8652" y="867872"/>
            <a:ext cx="11034695" cy="715581"/>
          </a:xfrm>
        </p:spPr>
        <p:txBody>
          <a:bodyPr vert="horz" lIns="91440" tIns="45720" rIns="91440" bIns="45720" anchor="b">
            <a:normAutofit/>
          </a:bodyPr>
          <a:lstStyle/>
          <a:p>
            <a:pPr latinLnBrk="0">
              <a:lnSpc>
                <a:spcPct val="150000"/>
              </a:lnSpc>
              <a:spcBef>
                <a:spcPts val="600"/>
              </a:spcBef>
              <a:defRPr/>
            </a:pPr>
            <a:r>
              <a:rPr lang="ko-KR" altLang="en-US" sz="2400" dirty="0"/>
              <a:t>보완점</a:t>
            </a:r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050" name="Picture 2" descr="중랑구, 청사 2층 옥상정원 조성해 주민에 개방 &lt; 인공지반 &lt; 조경·경관 &lt; 기사본문 - Landscape Times"/>
          <p:cNvPicPr>
            <a:picLocks noChangeAspect="1" noChangeArrowheads="1"/>
          </p:cNvPicPr>
          <p:nvPr/>
        </p:nvPicPr>
        <p:blipFill rotWithShape="1">
          <a:blip r:embed="rId2"/>
          <a:srcRect t="10" r="24160" b="9080"/>
          <a:stretch>
            <a:fillRect/>
          </a:stretch>
        </p:blipFill>
        <p:spPr>
          <a:xfrm>
            <a:off x="3523488" y="0"/>
            <a:ext cx="8668512" cy="6857990"/>
          </a:xfrm>
          <a:prstGeom prst="rect">
            <a:avLst/>
          </a:prstGeom>
          <a:noFill/>
        </p:spPr>
      </p:pic>
      <p:sp>
        <p:nvSpPr>
          <p:cNvPr id="2057" name="Rectangle 205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395365"/>
            <a:ext cx="4023360" cy="6067270"/>
          </a:xfrm>
        </p:spPr>
        <p:txBody>
          <a:bodyPr vert="horz" lIns="91440" tIns="45720" rIns="91440" bIns="45720" anchor="b">
            <a:normAutofit fontScale="90000"/>
          </a:bodyPr>
          <a:lstStyle/>
          <a:p>
            <a:pPr latinLnBrk="0">
              <a:lnSpc>
                <a:spcPct val="150000"/>
              </a:lnSpc>
              <a:spcBef>
                <a:spcPts val="600"/>
              </a:spcBef>
              <a:defRPr/>
            </a:pPr>
            <a:r>
              <a:rPr lang="ko-KR" altLang="en-US" sz="2800" dirty="0"/>
              <a:t>목차</a:t>
            </a:r>
            <a:br>
              <a:rPr lang="en-US" altLang="ko-KR" sz="4800" dirty="0"/>
            </a:br>
            <a:r>
              <a:rPr lang="en-US" altLang="ko-KR" sz="1800" dirty="0"/>
              <a:t>1.</a:t>
            </a:r>
            <a:r>
              <a:rPr lang="ko-KR" altLang="en-US" sz="1800" dirty="0"/>
              <a:t>아이템 목적 </a:t>
            </a:r>
            <a:r>
              <a:rPr lang="en-US" altLang="ko-KR" sz="1800" dirty="0"/>
              <a:t>/ </a:t>
            </a:r>
            <a:r>
              <a:rPr lang="ko-KR" altLang="en-US" sz="1800" dirty="0"/>
              <a:t>방향</a:t>
            </a:r>
            <a:br>
              <a:rPr lang="en-US" altLang="ko-KR" sz="1800" dirty="0"/>
            </a:br>
            <a:r>
              <a:rPr lang="en-US" altLang="ko-KR" sz="1800" dirty="0"/>
              <a:t>2.</a:t>
            </a:r>
            <a:r>
              <a:rPr lang="ko-KR" altLang="en-US" sz="1800" dirty="0"/>
              <a:t>기존제품과의 차별성</a:t>
            </a:r>
            <a:br>
              <a:rPr lang="en-US" altLang="ko-KR" sz="1800" dirty="0"/>
            </a:br>
            <a:r>
              <a:rPr lang="en-US" altLang="ko-KR" sz="1800" dirty="0"/>
              <a:t>3.</a:t>
            </a:r>
            <a:r>
              <a:rPr lang="ko-KR" altLang="en-US" sz="1800" dirty="0"/>
              <a:t>회로도</a:t>
            </a:r>
            <a:br>
              <a:rPr lang="en-US" altLang="ko-KR" sz="1800" dirty="0"/>
            </a:br>
            <a:r>
              <a:rPr lang="en-US" altLang="ko-KR" sz="1800" dirty="0"/>
              <a:t>4.</a:t>
            </a:r>
            <a:r>
              <a:rPr lang="ko-KR" altLang="en-US" sz="1800" dirty="0"/>
              <a:t>전체 시스템 구성</a:t>
            </a:r>
            <a:br>
              <a:rPr lang="en-US" altLang="ko-KR" sz="1800" dirty="0"/>
            </a:br>
            <a:r>
              <a:rPr lang="en-US" altLang="ko-KR" sz="1800" dirty="0"/>
              <a:t>5.</a:t>
            </a:r>
            <a:r>
              <a:rPr lang="ko-KR" altLang="en-US" sz="1800" dirty="0"/>
              <a:t>코드</a:t>
            </a:r>
            <a:br>
              <a:rPr lang="en-US" altLang="ko-KR" sz="1800" dirty="0"/>
            </a:br>
            <a:r>
              <a:rPr lang="en-US" altLang="ko-KR" sz="1800" dirty="0"/>
              <a:t>-Cortex + Bluetooth</a:t>
            </a:r>
            <a:br>
              <a:rPr lang="en-US" altLang="ko-KR" sz="1800" dirty="0"/>
            </a:br>
            <a:r>
              <a:rPr lang="en-US" altLang="ko-KR" sz="1800" dirty="0"/>
              <a:t>-Client + SQL + Apache</a:t>
            </a:r>
            <a:br>
              <a:rPr lang="en-US" altLang="ko-KR" sz="1800" dirty="0"/>
            </a:br>
            <a:r>
              <a:rPr lang="en-US" altLang="ko-KR" sz="1800" dirty="0"/>
              <a:t>-Cortex + Server</a:t>
            </a:r>
            <a:br>
              <a:rPr lang="en-US" altLang="ko-KR" sz="1800" dirty="0"/>
            </a:br>
            <a:r>
              <a:rPr lang="en-US" altLang="ko-KR" sz="1800" dirty="0"/>
              <a:t>6.</a:t>
            </a:r>
            <a:r>
              <a:rPr lang="ko-KR" altLang="en-US" sz="1800" dirty="0"/>
              <a:t>문제</a:t>
            </a:r>
            <a:r>
              <a:rPr lang="en-US" altLang="ko-KR" sz="1800" dirty="0"/>
              <a:t> </a:t>
            </a:r>
            <a:r>
              <a:rPr lang="ko-KR" altLang="en-US" sz="1800" dirty="0"/>
              <a:t>해결</a:t>
            </a:r>
            <a:br>
              <a:rPr lang="en-US" altLang="ko-KR" sz="1800" dirty="0"/>
            </a:br>
            <a:r>
              <a:rPr lang="en-US" altLang="ko-KR" sz="1800" dirty="0"/>
              <a:t>7.</a:t>
            </a:r>
            <a:r>
              <a:rPr lang="ko-KR" altLang="en-US" sz="1800" dirty="0"/>
              <a:t>보완점</a:t>
            </a:r>
            <a:endParaRPr lang="en-US" altLang="ko-KR" sz="1800" dirty="0"/>
          </a:p>
          <a:p>
            <a:pPr latinLnBrk="0">
              <a:lnSpc>
                <a:spcPct val="150000"/>
              </a:lnSpc>
              <a:spcBef>
                <a:spcPts val="600"/>
              </a:spcBef>
              <a:defRPr/>
            </a:pPr>
            <a:r>
              <a:rPr lang="en-US" altLang="ko-KR" sz="1800" dirty="0"/>
              <a:t>8</a:t>
            </a:r>
            <a:r>
              <a:rPr lang="ko-KR" altLang="en-US" sz="1800" dirty="0"/>
              <a:t>시연영상</a:t>
            </a:r>
            <a:r>
              <a:rPr lang="en-US" altLang="ko-KR" sz="1800" dirty="0"/>
              <a:t>.</a:t>
            </a:r>
            <a:br>
              <a:rPr lang="en-US" altLang="ko-KR" sz="4800" dirty="0"/>
            </a:br>
            <a:endParaRPr lang="en-US" altLang="ko-KR" sz="4800" dirty="0"/>
          </a:p>
        </p:txBody>
      </p:sp>
      <p:sp>
        <p:nvSpPr>
          <p:cNvPr id="2059" name="Rectangle 205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61" name="Rectangle 206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 useBgFill="1">
        <p:nvSpPr>
          <p:cNvPr id="28" name="Rectangle 2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 useBgFill="1">
        <p:nvSpPr>
          <p:cNvPr id="30" name="Rectangle 2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4000" dirty="0"/>
              <a:t>아이템 개요</a:t>
            </a:r>
          </a:p>
        </p:txBody>
      </p:sp>
      <p:sp>
        <p:nvSpPr>
          <p:cNvPr id="32" name="Rectangle 3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pPr>
              <a:defRPr/>
            </a:pPr>
            <a:endParaRPr lang="en-US" altLang="ko-KR" sz="1900" b="1" dirty="0"/>
          </a:p>
          <a:p>
            <a:pPr>
              <a:defRPr/>
            </a:pPr>
            <a:endParaRPr lang="en-US" altLang="ko-KR" sz="1900" b="1" dirty="0"/>
          </a:p>
          <a:p>
            <a:pPr>
              <a:defRPr/>
            </a:pPr>
            <a:endParaRPr lang="en-US" altLang="ko-KR" sz="1900" b="1" dirty="0"/>
          </a:p>
          <a:p>
            <a:pPr>
              <a:defRPr/>
            </a:pPr>
            <a:r>
              <a:rPr lang="ko-KR" altLang="en-US" sz="1900" b="1" dirty="0"/>
              <a:t>최근 농촌인구 감소</a:t>
            </a:r>
            <a:r>
              <a:rPr lang="en-US" altLang="ko-KR" sz="1900" b="1" dirty="0"/>
              <a:t>, </a:t>
            </a:r>
            <a:r>
              <a:rPr lang="ko-KR" altLang="en-US" sz="1900" b="1" dirty="0"/>
              <a:t>코로나로 인한 해외노동자 감소로 인해 노동력 대비 생산력을 높이는 방법</a:t>
            </a:r>
            <a:r>
              <a:rPr lang="en-US" altLang="ko-KR" sz="1900" b="1" dirty="0"/>
              <a:t>, </a:t>
            </a:r>
            <a:r>
              <a:rPr lang="ko-KR" altLang="en-US" sz="1900" b="1" dirty="0" err="1"/>
              <a:t>스마트팜에</a:t>
            </a:r>
            <a:r>
              <a:rPr lang="ko-KR" altLang="en-US" sz="1900" b="1" dirty="0"/>
              <a:t> 주목 받고 있다</a:t>
            </a:r>
            <a:r>
              <a:rPr lang="en-US" altLang="ko-KR" sz="1900" b="1" dirty="0"/>
              <a:t>.</a:t>
            </a:r>
          </a:p>
          <a:p>
            <a:pPr>
              <a:defRPr/>
            </a:pPr>
            <a:r>
              <a:rPr lang="ko-KR" altLang="en-US" sz="1900" b="1" dirty="0" err="1"/>
              <a:t>스마트팜</a:t>
            </a:r>
            <a:r>
              <a:rPr lang="en-US" altLang="ko-KR" sz="1900" b="1" dirty="0"/>
              <a:t>, </a:t>
            </a:r>
            <a:r>
              <a:rPr lang="ko-KR" altLang="en-US" sz="1900" b="1" dirty="0"/>
              <a:t>도심 속</a:t>
            </a:r>
            <a:r>
              <a:rPr lang="en-US" altLang="ko-KR" sz="1900" b="1" dirty="0"/>
              <a:t> </a:t>
            </a:r>
            <a:r>
              <a:rPr lang="ko-KR" altLang="en-US" sz="1900" b="1" dirty="0"/>
              <a:t>양봉 사업에서 영감 받아 수경재배를 스마트화 시켰다</a:t>
            </a:r>
            <a:r>
              <a:rPr lang="en-US" altLang="ko-KR" sz="1900" b="1" dirty="0"/>
              <a:t>.</a:t>
            </a:r>
            <a:br>
              <a:rPr lang="en-US" altLang="ko-KR" sz="1900" b="1" dirty="0"/>
            </a:br>
            <a:endParaRPr lang="en-US" altLang="ko-KR" sz="1900" b="1" dirty="0"/>
          </a:p>
          <a:p>
            <a:pPr>
              <a:defRPr/>
            </a:pPr>
            <a:r>
              <a:rPr lang="ko-KR" altLang="en-US" sz="1900" b="1" dirty="0"/>
              <a:t>기존 </a:t>
            </a:r>
            <a:r>
              <a:rPr lang="ko-KR" altLang="en-US" sz="1900" b="1" dirty="0" err="1"/>
              <a:t>스마트팜과</a:t>
            </a:r>
            <a:r>
              <a:rPr lang="ko-KR" altLang="en-US" sz="1900" b="1" dirty="0"/>
              <a:t> 차별되는 점</a:t>
            </a:r>
            <a:endParaRPr lang="en-US" altLang="ko-KR" sz="1900" b="1" dirty="0"/>
          </a:p>
          <a:p>
            <a:pPr lvl="1">
              <a:defRPr/>
            </a:pPr>
            <a:r>
              <a:rPr lang="ko-KR" altLang="en-US" sz="1500" b="1" dirty="0"/>
              <a:t>아파트 및 건물 옥상의 여유 공간을 활용하는 스마트 수경재배</a:t>
            </a:r>
            <a:endParaRPr lang="en-US" altLang="ko-KR" sz="1500" b="1" dirty="0"/>
          </a:p>
          <a:p>
            <a:pPr lvl="1">
              <a:defRPr/>
            </a:pPr>
            <a:r>
              <a:rPr lang="ko-KR" altLang="en-US" sz="1500" b="1" dirty="0"/>
              <a:t>외부 기후에 따라서 재배 환경 자동 조절 </a:t>
            </a:r>
            <a:endParaRPr lang="en-US" altLang="ko-KR" sz="1500" b="1" dirty="0"/>
          </a:p>
          <a:p>
            <a:pPr>
              <a:defRPr/>
            </a:pPr>
            <a:endParaRPr lang="ko-KR" altLang="en-US" sz="19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A8A7D0E-3513-09A4-8932-573F030A2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568" y="2042960"/>
            <a:ext cx="7728750" cy="150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1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 useBgFill="1">
        <p:nvSpPr>
          <p:cNvPr id="28" name="Rectangle 2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 useBgFill="1">
        <p:nvSpPr>
          <p:cNvPr id="30" name="Rectangle 2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4000"/>
              <a:t>아이템 목적 </a:t>
            </a:r>
            <a:r>
              <a:rPr lang="en-US" altLang="ko-KR" sz="4000"/>
              <a:t>/ </a:t>
            </a:r>
            <a:r>
              <a:rPr lang="ko-KR" altLang="en-US" sz="4000"/>
              <a:t>방향</a:t>
            </a:r>
          </a:p>
        </p:txBody>
      </p:sp>
      <p:sp>
        <p:nvSpPr>
          <p:cNvPr id="32" name="Rectangle 3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endParaRPr lang="ko-KR" altLang="en-US" sz="1900" b="1" dirty="0"/>
          </a:p>
        </p:txBody>
      </p:sp>
      <p:grpSp>
        <p:nvGrpSpPr>
          <p:cNvPr id="6" name="그룹 5"/>
          <p:cNvGrpSpPr/>
          <p:nvPr/>
        </p:nvGrpSpPr>
        <p:grpSpPr>
          <a:xfrm>
            <a:off x="1266824" y="3392706"/>
            <a:ext cx="4027991" cy="3124775"/>
            <a:chOff x="758141" y="2419107"/>
            <a:chExt cx="4027991" cy="2984364"/>
          </a:xfrm>
        </p:grpSpPr>
        <p:grpSp>
          <p:nvGrpSpPr>
            <p:cNvPr id="7" name="그룹 6"/>
            <p:cNvGrpSpPr/>
            <p:nvPr/>
          </p:nvGrpSpPr>
          <p:grpSpPr>
            <a:xfrm>
              <a:off x="758141" y="2419107"/>
              <a:ext cx="4027991" cy="567160"/>
              <a:chOff x="4774556" y="2615878"/>
              <a:chExt cx="3900667" cy="567160"/>
            </a:xfrm>
          </p:grpSpPr>
          <p:sp>
            <p:nvSpPr>
              <p:cNvPr id="27" name="사각형: 둥근 모서리 26"/>
              <p:cNvSpPr/>
              <p:nvPr/>
            </p:nvSpPr>
            <p:spPr>
              <a:xfrm>
                <a:off x="4774556" y="2615878"/>
                <a:ext cx="3686538" cy="567160"/>
              </a:xfrm>
              <a:prstGeom prst="roundRect">
                <a:avLst>
                  <a:gd name="adj" fmla="val 16667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4988685" y="2714791"/>
                <a:ext cx="3686538" cy="3432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  <a:defRPr/>
                </a:pPr>
                <a:r>
                  <a:rPr lang="ko-KR" altLang="en-US"/>
                  <a:t>센서 정보</a:t>
                </a:r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758141" y="3042174"/>
              <a:ext cx="4027991" cy="567160"/>
              <a:chOff x="4774556" y="2615878"/>
              <a:chExt cx="3900667" cy="567160"/>
            </a:xfrm>
          </p:grpSpPr>
          <p:sp>
            <p:nvSpPr>
              <p:cNvPr id="24" name="사각형: 둥근 모서리 23"/>
              <p:cNvSpPr/>
              <p:nvPr/>
            </p:nvSpPr>
            <p:spPr>
              <a:xfrm>
                <a:off x="4774556" y="2615878"/>
                <a:ext cx="3686538" cy="567160"/>
              </a:xfrm>
              <a:prstGeom prst="roundRect">
                <a:avLst>
                  <a:gd name="adj" fmla="val 16667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988685" y="2714791"/>
                <a:ext cx="3686538" cy="3527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  <a:defRPr/>
                </a:pPr>
                <a:r>
                  <a:rPr lang="ko-KR" altLang="en-US" sz="1800"/>
                  <a:t>제어</a:t>
                </a:r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758141" y="3653865"/>
              <a:ext cx="4027991" cy="567160"/>
              <a:chOff x="4774556" y="2615878"/>
              <a:chExt cx="3900667" cy="567160"/>
            </a:xfrm>
          </p:grpSpPr>
          <p:sp>
            <p:nvSpPr>
              <p:cNvPr id="22" name="사각형: 둥근 모서리 21"/>
              <p:cNvSpPr/>
              <p:nvPr/>
            </p:nvSpPr>
            <p:spPr>
              <a:xfrm>
                <a:off x="4774556" y="2615878"/>
                <a:ext cx="3686538" cy="567160"/>
              </a:xfrm>
              <a:prstGeom prst="roundRect">
                <a:avLst>
                  <a:gd name="adj" fmla="val 16667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988685" y="2714779"/>
                <a:ext cx="3686538" cy="3457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  <a:defRPr/>
                </a:pPr>
                <a:r>
                  <a:rPr lang="ko-KR" altLang="en-US"/>
                  <a:t>생육 관리</a:t>
                </a: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979261" y="4418853"/>
              <a:ext cx="38068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  <a:defRPr/>
              </a:pPr>
              <a:endParaRPr lang="en-US" altLang="ko-KR" sz="18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79261" y="5034139"/>
              <a:ext cx="38068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  <a:defRPr/>
              </a:pPr>
              <a:endParaRPr lang="en-US" altLang="ko-KR" sz="1800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712853" y="2803514"/>
            <a:ext cx="5111069" cy="474562"/>
            <a:chOff x="6095998" y="2152891"/>
            <a:chExt cx="3678821" cy="474562"/>
          </a:xfrm>
        </p:grpSpPr>
        <p:sp>
          <p:nvSpPr>
            <p:cNvPr id="46" name="사각형: 둥근 모서리 45"/>
            <p:cNvSpPr/>
            <p:nvPr/>
          </p:nvSpPr>
          <p:spPr>
            <a:xfrm>
              <a:off x="6095998" y="2152891"/>
              <a:ext cx="2718124" cy="474562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232965" y="2205506"/>
              <a:ext cx="35418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/>
                <a:t>센서 정보 통신</a:t>
              </a: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6712853" y="3404769"/>
            <a:ext cx="5111069" cy="474562"/>
            <a:chOff x="6095998" y="2152891"/>
            <a:chExt cx="3678821" cy="474562"/>
          </a:xfrm>
        </p:grpSpPr>
        <p:sp>
          <p:nvSpPr>
            <p:cNvPr id="52" name="사각형: 둥근 모서리 51"/>
            <p:cNvSpPr/>
            <p:nvPr/>
          </p:nvSpPr>
          <p:spPr>
            <a:xfrm>
              <a:off x="6095998" y="2152891"/>
              <a:ext cx="2718124" cy="474562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232965" y="2205506"/>
              <a:ext cx="35418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dirty="0"/>
                <a:t>버튼</a:t>
              </a: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6735014" y="4058639"/>
            <a:ext cx="5111069" cy="474562"/>
            <a:chOff x="6095998" y="2152891"/>
            <a:chExt cx="3678821" cy="474562"/>
          </a:xfrm>
        </p:grpSpPr>
        <p:sp>
          <p:nvSpPr>
            <p:cNvPr id="55" name="사각형: 둥근 모서리 54"/>
            <p:cNvSpPr/>
            <p:nvPr/>
          </p:nvSpPr>
          <p:spPr>
            <a:xfrm>
              <a:off x="6095998" y="2152891"/>
              <a:ext cx="2718124" cy="474562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232966" y="2205506"/>
              <a:ext cx="35418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/>
                <a:t>안드로이드</a:t>
              </a: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6759656" y="4745996"/>
            <a:ext cx="5008280" cy="474562"/>
            <a:chOff x="6095998" y="2152891"/>
            <a:chExt cx="3604836" cy="474562"/>
          </a:xfrm>
        </p:grpSpPr>
        <p:sp>
          <p:nvSpPr>
            <p:cNvPr id="58" name="사각형: 둥근 모서리 57"/>
            <p:cNvSpPr/>
            <p:nvPr/>
          </p:nvSpPr>
          <p:spPr>
            <a:xfrm>
              <a:off x="6095998" y="2152891"/>
              <a:ext cx="2718124" cy="474562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158981" y="2205506"/>
              <a:ext cx="35418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dirty="0"/>
                <a:t>아파치 웹 서버 </a:t>
              </a: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6770002" y="5405943"/>
            <a:ext cx="5111067" cy="474562"/>
            <a:chOff x="6095998" y="2152891"/>
            <a:chExt cx="3678820" cy="474562"/>
          </a:xfrm>
        </p:grpSpPr>
        <p:sp>
          <p:nvSpPr>
            <p:cNvPr id="61" name="사각형: 둥근 모서리 60"/>
            <p:cNvSpPr/>
            <p:nvPr/>
          </p:nvSpPr>
          <p:spPr>
            <a:xfrm>
              <a:off x="6095998" y="2152891"/>
              <a:ext cx="2718124" cy="474562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232965" y="2205507"/>
              <a:ext cx="35418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dirty="0"/>
                <a:t>DB </a:t>
              </a:r>
              <a:r>
                <a:rPr lang="ko-KR" altLang="en-US" dirty="0"/>
                <a:t>구축</a:t>
              </a:r>
              <a:endParaRPr lang="en-US" altLang="ko-KR" dirty="0"/>
            </a:p>
          </p:txBody>
        </p:sp>
      </p:grpSp>
      <p:cxnSp>
        <p:nvCxnSpPr>
          <p:cNvPr id="65" name="연결선: 꺾임 64"/>
          <p:cNvCxnSpPr/>
          <p:nvPr/>
        </p:nvCxnSpPr>
        <p:spPr>
          <a:xfrm flipV="1">
            <a:off x="5145271" y="3040633"/>
            <a:ext cx="1496007" cy="5249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89" name="그룹 88"/>
          <p:cNvGrpSpPr/>
          <p:nvPr/>
        </p:nvGrpSpPr>
        <p:grpSpPr>
          <a:xfrm>
            <a:off x="5145271" y="3579925"/>
            <a:ext cx="1496007" cy="715995"/>
            <a:chOff x="5145271" y="3579925"/>
            <a:chExt cx="1496007" cy="715995"/>
          </a:xfrm>
        </p:grpSpPr>
        <p:cxnSp>
          <p:nvCxnSpPr>
            <p:cNvPr id="67" name="연결선: 꺾임 66"/>
            <p:cNvCxnSpPr/>
            <p:nvPr/>
          </p:nvCxnSpPr>
          <p:spPr>
            <a:xfrm flipV="1">
              <a:off x="5145271" y="3579925"/>
              <a:ext cx="1496007" cy="715995"/>
            </a:xfrm>
            <a:prstGeom prst="bentConnector3">
              <a:avLst>
                <a:gd name="adj1" fmla="val 69101"/>
              </a:avLst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직선 화살표 연결선 74"/>
            <p:cNvCxnSpPr/>
            <p:nvPr/>
          </p:nvCxnSpPr>
          <p:spPr>
            <a:xfrm>
              <a:off x="5893274" y="4295920"/>
              <a:ext cx="7480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8" name="그룹 87"/>
          <p:cNvGrpSpPr/>
          <p:nvPr/>
        </p:nvGrpSpPr>
        <p:grpSpPr>
          <a:xfrm>
            <a:off x="5145271" y="4997207"/>
            <a:ext cx="1496007" cy="673652"/>
            <a:chOff x="5145271" y="4968563"/>
            <a:chExt cx="1496007" cy="673652"/>
          </a:xfrm>
        </p:grpSpPr>
        <p:cxnSp>
          <p:nvCxnSpPr>
            <p:cNvPr id="86" name="연결선: 꺾임 85"/>
            <p:cNvCxnSpPr/>
            <p:nvPr/>
          </p:nvCxnSpPr>
          <p:spPr>
            <a:xfrm>
              <a:off x="5145271" y="4968563"/>
              <a:ext cx="1496007" cy="67365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7" name="직선 화살표 연결선 86"/>
            <p:cNvCxnSpPr/>
            <p:nvPr/>
          </p:nvCxnSpPr>
          <p:spPr>
            <a:xfrm>
              <a:off x="5893274" y="4968563"/>
              <a:ext cx="7480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8652" y="867872"/>
            <a:ext cx="11034695" cy="715581"/>
          </a:xfrm>
        </p:spPr>
        <p:txBody>
          <a:bodyPr vert="horz" lIns="91440" tIns="45720" rIns="91440" bIns="45720" anchor="b">
            <a:normAutofit/>
          </a:bodyPr>
          <a:lstStyle/>
          <a:p>
            <a:pPr latinLnBrk="0">
              <a:lnSpc>
                <a:spcPct val="150000"/>
              </a:lnSpc>
              <a:spcBef>
                <a:spcPts val="600"/>
              </a:spcBef>
              <a:defRPr/>
            </a:pPr>
            <a:r>
              <a:rPr lang="ko-KR" altLang="en-US" sz="2400" dirty="0"/>
              <a:t>시스템 구성도</a:t>
            </a:r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366E866-DE6D-E7C6-69F5-7531D2FA5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0817CD5-BCF2-D751-E7AF-84A047E1C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696" y="1613571"/>
            <a:ext cx="9699284" cy="52444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8652" y="867872"/>
            <a:ext cx="11034695" cy="715581"/>
          </a:xfrm>
        </p:spPr>
        <p:txBody>
          <a:bodyPr vert="horz" lIns="91440" tIns="45720" rIns="91440" bIns="45720" anchor="b">
            <a:normAutofit/>
          </a:bodyPr>
          <a:lstStyle/>
          <a:p>
            <a:pPr latinLnBrk="0">
              <a:lnSpc>
                <a:spcPct val="150000"/>
              </a:lnSpc>
              <a:spcBef>
                <a:spcPts val="600"/>
              </a:spcBef>
              <a:defRPr/>
            </a:pPr>
            <a:r>
              <a:rPr lang="ko-KR" altLang="en-US" sz="2400"/>
              <a:t>시연영상</a:t>
            </a:r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3" name="KakaoTalk_20230410_124744408">
            <a:hlinkClick r:id="" action="ppaction://media"/>
            <a:extLst>
              <a:ext uri="{FF2B5EF4-FFF2-40B4-BE49-F238E27FC236}">
                <a16:creationId xmlns:a16="http://schemas.microsoft.com/office/drawing/2014/main" id="{D57FAB08-BBD9-445F-8EC8-18F5D77A11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23885" y="1679337"/>
            <a:ext cx="5488811" cy="425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8652" y="828419"/>
            <a:ext cx="11034695" cy="411231"/>
          </a:xfrm>
        </p:spPr>
        <p:txBody>
          <a:bodyPr vert="horz" lIns="91440" tIns="45720" rIns="91440" bIns="45720" anchor="b">
            <a:normAutofit/>
          </a:bodyPr>
          <a:lstStyle/>
          <a:p>
            <a:pPr latinLnBrk="0">
              <a:defRPr/>
            </a:pPr>
            <a:r>
              <a:rPr lang="ko-KR" altLang="en-US" sz="2000" dirty="0"/>
              <a:t>회로도 및 구성</a:t>
            </a:r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542019-1708-B6F1-053F-1E6C397E6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236" y="1397671"/>
            <a:ext cx="9395123" cy="52615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0292" y="377676"/>
            <a:ext cx="11592095" cy="575962"/>
          </a:xfrm>
        </p:spPr>
        <p:txBody>
          <a:bodyPr/>
          <a:lstStyle/>
          <a:p>
            <a:pPr lvl="0">
              <a:defRPr/>
            </a:pPr>
            <a:r>
              <a:rPr lang="ko-KR" altLang="en-US" sz="2000"/>
              <a:t>시스템 흐름도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7081" y="1445262"/>
            <a:ext cx="8510405" cy="48410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8652" y="867872"/>
            <a:ext cx="11034695" cy="715581"/>
          </a:xfrm>
        </p:spPr>
        <p:txBody>
          <a:bodyPr vert="horz" lIns="91440" tIns="45720" rIns="91440" bIns="45720" anchor="b">
            <a:normAutofit/>
          </a:bodyPr>
          <a:lstStyle/>
          <a:p>
            <a:pPr latinLnBrk="0">
              <a:lnSpc>
                <a:spcPct val="150000"/>
              </a:lnSpc>
              <a:spcBef>
                <a:spcPts val="600"/>
              </a:spcBef>
              <a:defRPr/>
            </a:pPr>
            <a:r>
              <a:rPr lang="ko-KR" altLang="en-US" sz="2400" dirty="0"/>
              <a:t>코드 </a:t>
            </a:r>
            <a:r>
              <a:rPr lang="en-US" altLang="ko-KR" sz="2400" dirty="0"/>
              <a:t>– </a:t>
            </a:r>
            <a:r>
              <a:rPr lang="en-US" altLang="ko-KR" sz="2400" dirty="0" err="1"/>
              <a:t>Cortex_Motor</a:t>
            </a:r>
            <a:r>
              <a:rPr lang="en-US" altLang="ko-KR" sz="2400" dirty="0"/>
              <a:t>(1)</a:t>
            </a:r>
            <a:endParaRPr lang="ko-KR" altLang="en-US" sz="2400" dirty="0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A6D3F7-5676-BD66-2100-99D6ED578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52" y="1926835"/>
            <a:ext cx="3448050" cy="4505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242</Words>
  <Application>Microsoft Office PowerPoint</Application>
  <PresentationFormat>와이드스크린</PresentationFormat>
  <Paragraphs>38</Paragraphs>
  <Slides>13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Arial</vt:lpstr>
      <vt:lpstr>Calibri</vt:lpstr>
      <vt:lpstr>Office 테마</vt:lpstr>
      <vt:lpstr>옥상정원 프로젝트</vt:lpstr>
      <vt:lpstr>목차 1.아이템 목적 / 방향 2.기존제품과의 차별성 3.회로도 4.전체 시스템 구성 5.코드 -Cortex + Bluetooth -Client + SQL + Apache -Cortex + Server 6.문제 해결 7.보완점 8시연영상. </vt:lpstr>
      <vt:lpstr>아이템 개요</vt:lpstr>
      <vt:lpstr>아이템 목적 / 방향</vt:lpstr>
      <vt:lpstr>시스템 구성도</vt:lpstr>
      <vt:lpstr>시연영상</vt:lpstr>
      <vt:lpstr>회로도 및 구성</vt:lpstr>
      <vt:lpstr>시스템 흐름도</vt:lpstr>
      <vt:lpstr>코드 – Cortex_Motor(1)</vt:lpstr>
      <vt:lpstr>코드 - Cortex_Motor(2)</vt:lpstr>
      <vt:lpstr>코드 – Socket_Server</vt:lpstr>
      <vt:lpstr>코드 – Socket_SQL</vt:lpstr>
      <vt:lpstr>보완점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옥상정원 프로젝트</dc:title>
  <dc:creator>11339</dc:creator>
  <cp:lastModifiedBy>오 석준</cp:lastModifiedBy>
  <cp:revision>21</cp:revision>
  <dcterms:created xsi:type="dcterms:W3CDTF">2023-04-08T16:12:30Z</dcterms:created>
  <dcterms:modified xsi:type="dcterms:W3CDTF">2023-04-10T03:54:56Z</dcterms:modified>
  <cp:version>1000.0000.01</cp:version>
</cp:coreProperties>
</file>